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</p:sldIdLst>
  <p:sldSz cx="12192000" cy="16256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4660"/>
  </p:normalViewPr>
  <p:slideViewPr>
    <p:cSldViewPr snapToGrid="0">
      <p:cViewPr>
        <p:scale>
          <a:sx n="40" d="100"/>
          <a:sy n="40" d="100"/>
        </p:scale>
        <p:origin x="-2016" y="350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6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0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3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8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5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4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0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5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AE0CF-5AB4-4890-8059-187F26C97A9D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856BC-2BD6-44D4-8F93-3E95E7F9F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8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acebook.com/yarphams" TargetMode="External"/><Relationship Id="rId3" Type="http://schemas.openxmlformats.org/officeDocument/2006/relationships/hyperlink" Target="http://www.lakewashingtonhamclub.org/" TargetMode="External"/><Relationship Id="rId7" Type="http://schemas.openxmlformats.org/officeDocument/2006/relationships/hyperlink" Target="http://www.twit.tv/show/ham-nation" TargetMode="External"/><Relationship Id="rId12" Type="http://schemas.openxmlformats.org/officeDocument/2006/relationships/hyperlink" Target="http://hamradioschool.com/" TargetMode="External"/><Relationship Id="rId2" Type="http://schemas.openxmlformats.org/officeDocument/2006/relationships/hyperlink" Target="http://www.arrl.org/what-is-ham-radi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akewashingtonhamclub.org/?page_id=145" TargetMode="External"/><Relationship Id="rId11" Type="http://schemas.openxmlformats.org/officeDocument/2006/relationships/hyperlink" Target="http://www.arrl.org/shop/Ham-Radio-License-Manual-Revised-2nd-Edition/" TargetMode="External"/><Relationship Id="rId5" Type="http://schemas.openxmlformats.org/officeDocument/2006/relationships/hyperlink" Target="http://www.arrl.org/courses-training" TargetMode="External"/><Relationship Id="rId10" Type="http://schemas.openxmlformats.org/officeDocument/2006/relationships/hyperlink" Target="http://www.cq-amateur-radio.com/" TargetMode="External"/><Relationship Id="rId4" Type="http://schemas.openxmlformats.org/officeDocument/2006/relationships/hyperlink" Target="http://www.arrl.org/clubs" TargetMode="External"/><Relationship Id="rId9" Type="http://schemas.openxmlformats.org/officeDocument/2006/relationships/hyperlink" Target="http://www.tedrandall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461039"/>
            <a:ext cx="10515600" cy="1068823"/>
          </a:xfrm>
        </p:spPr>
        <p:txBody>
          <a:bodyPr anchor="t" anchorCtr="0"/>
          <a:lstStyle/>
          <a:p>
            <a:r>
              <a:rPr lang="en-US" dirty="0" smtClean="0"/>
              <a:t>Why ‘</a:t>
            </a:r>
            <a:r>
              <a:rPr lang="en-US" sz="6000" dirty="0" smtClean="0"/>
              <a:t>ham</a:t>
            </a:r>
            <a:r>
              <a:rPr lang="en-US" dirty="0" smtClean="0"/>
              <a:t> radio’? Do you like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959" y="1614261"/>
            <a:ext cx="10921333" cy="13872672"/>
          </a:xfrm>
        </p:spPr>
        <p:txBody>
          <a:bodyPr>
            <a:noAutofit/>
          </a:bodyPr>
          <a:lstStyle/>
          <a:p>
            <a:r>
              <a:rPr lang="en-US" sz="3000" u="sng" dirty="0" smtClean="0"/>
              <a:t>Scouting or high adventure wilderness hiking?</a:t>
            </a:r>
            <a:r>
              <a:rPr lang="en-US" sz="3000" dirty="0" smtClean="0"/>
              <a:t> Radio is a great way  for groups to keep in touch with each other. Cell phones have a limited range close to home and no coverage in the wilderness.</a:t>
            </a:r>
          </a:p>
          <a:p>
            <a:r>
              <a:rPr lang="en-US" sz="3000" u="sng" dirty="0" smtClean="0"/>
              <a:t>Talking to people all over the world?</a:t>
            </a:r>
            <a:r>
              <a:rPr lang="en-US" sz="3000" dirty="0" smtClean="0"/>
              <a:t> With </a:t>
            </a:r>
            <a:r>
              <a:rPr lang="en-US" sz="3000" dirty="0"/>
              <a:t>S</a:t>
            </a:r>
            <a:r>
              <a:rPr lang="en-US" sz="3000" dirty="0" smtClean="0"/>
              <a:t>kywave propagation, the world is open via your radio. There are over 2 million licensed ham radio operators that are looking for you . . .</a:t>
            </a:r>
          </a:p>
          <a:p>
            <a:r>
              <a:rPr lang="en-US" sz="3000" u="sng" dirty="0" smtClean="0"/>
              <a:t>Competition?</a:t>
            </a:r>
            <a:r>
              <a:rPr lang="en-US" sz="3000" dirty="0" smtClean="0"/>
              <a:t> Hams have very competitive events called “Contests” where you get points for the number of contacts made.</a:t>
            </a:r>
          </a:p>
          <a:p>
            <a:r>
              <a:rPr lang="en-US" sz="3000" u="sng" dirty="0" smtClean="0"/>
              <a:t>Helping </a:t>
            </a:r>
            <a:r>
              <a:rPr lang="en-US" sz="3000" u="sng" dirty="0"/>
              <a:t>with events and meeting interesting people</a:t>
            </a:r>
            <a:r>
              <a:rPr lang="en-US" sz="3000" u="sng" dirty="0" smtClean="0"/>
              <a:t>?</a:t>
            </a:r>
            <a:r>
              <a:rPr lang="en-US" sz="3000" dirty="0" smtClean="0"/>
              <a:t> Hams </a:t>
            </a:r>
            <a:r>
              <a:rPr lang="en-US" sz="3000" dirty="0"/>
              <a:t>help at the Seattle Marathon, </a:t>
            </a:r>
            <a:r>
              <a:rPr lang="en-US" sz="3000" dirty="0" smtClean="0"/>
              <a:t>the Flying </a:t>
            </a:r>
            <a:r>
              <a:rPr lang="en-US" sz="3000" dirty="0"/>
              <a:t>Wheels Summer </a:t>
            </a:r>
            <a:r>
              <a:rPr lang="en-US" sz="3000" dirty="0" smtClean="0"/>
              <a:t>Century</a:t>
            </a:r>
            <a:br>
              <a:rPr lang="en-US" sz="3000" dirty="0" smtClean="0"/>
            </a:br>
            <a:r>
              <a:rPr lang="en-US" sz="3000" dirty="0" smtClean="0"/>
              <a:t>100-mile </a:t>
            </a:r>
            <a:r>
              <a:rPr lang="en-US" sz="3000" dirty="0"/>
              <a:t>bicycle </a:t>
            </a:r>
            <a:r>
              <a:rPr lang="en-US" sz="3000" dirty="0" smtClean="0"/>
              <a:t>ride, the Seafair </a:t>
            </a:r>
            <a:r>
              <a:rPr lang="en-US" sz="3000" dirty="0"/>
              <a:t>Parade and </a:t>
            </a:r>
            <a:r>
              <a:rPr lang="en-US" sz="3000" dirty="0" smtClean="0"/>
              <a:t>other </a:t>
            </a:r>
            <a:r>
              <a:rPr lang="en-US" sz="3000" dirty="0"/>
              <a:t>public </a:t>
            </a:r>
            <a:r>
              <a:rPr lang="en-US" sz="3000" dirty="0" smtClean="0"/>
              <a:t>events.</a:t>
            </a:r>
          </a:p>
          <a:p>
            <a:r>
              <a:rPr lang="en-US" sz="3000" u="sng" dirty="0" smtClean="0"/>
              <a:t>Disaster preparedness?</a:t>
            </a:r>
            <a:r>
              <a:rPr lang="en-US" sz="3000" dirty="0" smtClean="0"/>
              <a:t> Electricity fails, cell phones don’t work, no one knows what to do, where do you turn? Answer: </a:t>
            </a:r>
            <a:r>
              <a:rPr lang="en-US" sz="3000" dirty="0"/>
              <a:t>H</a:t>
            </a:r>
            <a:r>
              <a:rPr lang="en-US" sz="3000" dirty="0" smtClean="0"/>
              <a:t>am radio</a:t>
            </a:r>
            <a:br>
              <a:rPr lang="en-US" sz="3000" dirty="0" smtClean="0"/>
            </a:br>
            <a:r>
              <a:rPr lang="en-US" sz="3000" dirty="0" smtClean="0"/>
              <a:t>Our motto: “When All </a:t>
            </a:r>
            <a:r>
              <a:rPr lang="en-US" sz="3000" dirty="0"/>
              <a:t>E</a:t>
            </a:r>
            <a:r>
              <a:rPr lang="en-US" sz="3000" dirty="0" smtClean="0"/>
              <a:t>lse </a:t>
            </a:r>
            <a:r>
              <a:rPr lang="en-US" sz="3000" dirty="0"/>
              <a:t>F</a:t>
            </a:r>
            <a:r>
              <a:rPr lang="en-US" sz="3000" dirty="0" smtClean="0"/>
              <a:t>ails . . . Amateur Radio”</a:t>
            </a:r>
          </a:p>
          <a:p>
            <a:r>
              <a:rPr lang="en-US" sz="3000" u="sng" dirty="0" smtClean="0"/>
              <a:t>Space Science and </a:t>
            </a:r>
            <a:r>
              <a:rPr lang="en-US" sz="3000" u="sng" dirty="0"/>
              <a:t>A</a:t>
            </a:r>
            <a:r>
              <a:rPr lang="en-US" sz="3000" u="sng" dirty="0" smtClean="0"/>
              <a:t>stronomy? </a:t>
            </a:r>
            <a:r>
              <a:rPr lang="en-US" sz="3000" dirty="0" smtClean="0"/>
              <a:t>Contact other hams</a:t>
            </a:r>
            <a:br>
              <a:rPr lang="en-US" sz="3000" dirty="0" smtClean="0"/>
            </a:br>
            <a:r>
              <a:rPr lang="en-US" sz="3000" dirty="0" smtClean="0"/>
              <a:t>using satellites; talk to the ISS Space Station; or EME</a:t>
            </a:r>
            <a:br>
              <a:rPr lang="en-US" sz="3000" dirty="0" smtClean="0"/>
            </a:br>
            <a:r>
              <a:rPr lang="en-US" sz="3000" dirty="0" smtClean="0"/>
              <a:t>“Moon Bounce!”</a:t>
            </a:r>
          </a:p>
          <a:p>
            <a:r>
              <a:rPr lang="en-US" sz="3000" u="sng" dirty="0" smtClean="0"/>
              <a:t>STEM subjects?</a:t>
            </a:r>
            <a:r>
              <a:rPr lang="en-US" sz="3000" dirty="0" smtClean="0"/>
              <a:t> Radio is all about science and engineering: applied math, electronics, physics, etc. </a:t>
            </a:r>
            <a:r>
              <a:rPr lang="en-US" sz="3000" dirty="0"/>
              <a:t>Supports SAT and ASVAP tests</a:t>
            </a:r>
            <a:r>
              <a:rPr lang="en-US" sz="3000" dirty="0" smtClean="0"/>
              <a:t>.</a:t>
            </a:r>
            <a:br>
              <a:rPr lang="en-US" sz="3000" dirty="0" smtClean="0"/>
            </a:br>
            <a:r>
              <a:rPr lang="en-US" sz="3000" dirty="0" smtClean="0"/>
              <a:t>A great add </a:t>
            </a:r>
            <a:r>
              <a:rPr lang="en-US" sz="3000" dirty="0"/>
              <a:t>on </a:t>
            </a:r>
            <a:r>
              <a:rPr lang="en-US" sz="3000" dirty="0" smtClean="0"/>
              <a:t>college applications. Your next science fair project?</a:t>
            </a:r>
            <a:r>
              <a:rPr lang="en-US" sz="3000" dirty="0" smtClean="0">
                <a:sym typeface="Wingdings" panose="05000000000000000000" pitchFamily="2" charset="2"/>
              </a:rPr>
              <a:t> </a:t>
            </a:r>
            <a:endParaRPr lang="en-US" sz="3000" dirty="0" smtClean="0"/>
          </a:p>
          <a:p>
            <a:r>
              <a:rPr lang="en-US" sz="3000" u="sng" dirty="0"/>
              <a:t>B</a:t>
            </a:r>
            <a:r>
              <a:rPr lang="en-US" sz="3000" u="sng" dirty="0" smtClean="0"/>
              <a:t>uilding things? </a:t>
            </a:r>
            <a:r>
              <a:rPr lang="en-US" sz="3000" dirty="0" smtClean="0"/>
              <a:t>Building and playing with antennas is a very fun ham radio activity. You get to play with wire high up in the air! </a:t>
            </a:r>
            <a:r>
              <a:rPr lang="en-US" sz="3000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sz="3000" u="sng" dirty="0" smtClean="0"/>
              <a:t>Computers </a:t>
            </a:r>
            <a:r>
              <a:rPr lang="en-US" sz="3000" u="sng" dirty="0"/>
              <a:t>and software? </a:t>
            </a:r>
            <a:r>
              <a:rPr lang="en-US" sz="3000" dirty="0"/>
              <a:t>“Software Defined Radio”(SDR) is </a:t>
            </a:r>
            <a:r>
              <a:rPr lang="en-US" sz="3000" dirty="0" smtClean="0"/>
              <a:t>an important </a:t>
            </a:r>
            <a:r>
              <a:rPr lang="en-US" sz="3000" dirty="0"/>
              <a:t>topic in Radio right now</a:t>
            </a:r>
            <a:r>
              <a:rPr lang="en-US" sz="3000" dirty="0" smtClean="0"/>
              <a:t>. 99</a:t>
            </a:r>
            <a:r>
              <a:rPr lang="en-US" sz="3000" dirty="0"/>
              <a:t>% of all radio work </a:t>
            </a:r>
            <a:r>
              <a:rPr lang="en-US" sz="3000" dirty="0" smtClean="0"/>
              <a:t>can now be done </a:t>
            </a:r>
            <a:r>
              <a:rPr lang="en-US" sz="3000" dirty="0"/>
              <a:t>in software. Many </a:t>
            </a:r>
            <a:r>
              <a:rPr lang="en-US" sz="3000" dirty="0" smtClean="0"/>
              <a:t>high-end and military </a:t>
            </a:r>
            <a:r>
              <a:rPr lang="en-US" sz="3000" dirty="0"/>
              <a:t>radios </a:t>
            </a:r>
            <a:r>
              <a:rPr lang="en-US" sz="3000" dirty="0" smtClean="0"/>
              <a:t>are SDRs with built-in computers. </a:t>
            </a:r>
            <a:endParaRPr lang="en-US" sz="3000" dirty="0"/>
          </a:p>
          <a:p>
            <a:r>
              <a:rPr lang="en-US" sz="3000" u="sng" dirty="0" smtClean="0"/>
              <a:t>Other technical interests? </a:t>
            </a:r>
            <a:r>
              <a:rPr lang="en-US" sz="3000" dirty="0" smtClean="0"/>
              <a:t>Think about adding Radio</a:t>
            </a:r>
            <a:br>
              <a:rPr lang="en-US" sz="3000" dirty="0" smtClean="0"/>
            </a:br>
            <a:r>
              <a:rPr lang="en-US" sz="3000" dirty="0" smtClean="0"/>
              <a:t>as a component to your project! Control robots and</a:t>
            </a:r>
            <a:br>
              <a:rPr lang="en-US" sz="3000" dirty="0" smtClean="0"/>
            </a:br>
            <a:r>
              <a:rPr lang="en-US" sz="3000" dirty="0" smtClean="0"/>
              <a:t>other devices wirelessly, such as model airplanes,</a:t>
            </a:r>
            <a:br>
              <a:rPr lang="en-US" sz="3000" dirty="0" smtClean="0"/>
            </a:br>
            <a:r>
              <a:rPr lang="en-US" sz="3000" dirty="0" smtClean="0"/>
              <a:t>helicopters. Track high altitude balloons.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561075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(Turn over for next steps and a list of resources available to you!)</a:t>
            </a:r>
            <a:endParaRPr lang="en-US" sz="3200" dirty="0"/>
          </a:p>
        </p:txBody>
      </p:sp>
      <p:pic>
        <p:nvPicPr>
          <p:cNvPr id="1026" name="Picture 2" descr="C:\Users\dwickert\AppData\Local\Microsoft\Windows\Temporary Internet Files\Content.IE5\UKQESQCD\MC9003909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6" y="1894676"/>
            <a:ext cx="1254301" cy="10158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wickert\AppData\Local\Microsoft\Windows\Temporary Internet Files\Content.IE5\93688SVI\MC9003833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5" y="3251671"/>
            <a:ext cx="1087953" cy="1090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wickert\AppData\Local\Microsoft\Windows\Temporary Internet Files\Content.IE5\PDVQ4504\MC90007882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1" y="4696575"/>
            <a:ext cx="1316212" cy="750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wickert\AppData\Local\Microsoft\Windows\Temporary Internet Files\Content.IE5\UKQESQCD\MC90005678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9" y="7038411"/>
            <a:ext cx="1326346" cy="917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wickert\AppData\Local\Microsoft\Windows\Temporary Internet Files\Content.IE5\93688SVI\MC9003838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409" y="8237618"/>
            <a:ext cx="1290401" cy="1187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wickert\AppData\Local\Microsoft\Windows\Temporary Internet Files\Content.IE5\208MFUD0\MC90031087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65" y="11004619"/>
            <a:ext cx="729362" cy="12423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wickert\AppData\Local\Microsoft\Windows\Temporary Internet Files\Content.IE5\208MFUD0\MC90003892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56" y="13763355"/>
            <a:ext cx="1150291" cy="17937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wickert\AppData\Local\Microsoft\Windows\Temporary Internet Files\Content.IE5\3RR5XVAY\MC90019834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034" y="13555810"/>
            <a:ext cx="1607319" cy="16408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wickert\AppData\Local\Microsoft\Windows\Temporary Internet Files\Content.IE5\TQTFKZHJ\MC90025026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64" y="12468157"/>
            <a:ext cx="1238967" cy="1087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36" y="5729330"/>
            <a:ext cx="1196627" cy="9995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2721" y="9528244"/>
            <a:ext cx="1157288" cy="1381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034" y="7767084"/>
            <a:ext cx="1607319" cy="171555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2" descr="C:\Users\dwickert\AppData\Local\Microsoft\Windows\Temporary Internet Files\Content.IE5\UID9UVWF\MC900234637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029" y="33012"/>
            <a:ext cx="1412463" cy="151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9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369110"/>
            <a:ext cx="11180618" cy="13070190"/>
          </a:xfrm>
        </p:spPr>
        <p:txBody>
          <a:bodyPr>
            <a:noAutofit/>
          </a:bodyPr>
          <a:lstStyle/>
          <a:p>
            <a:r>
              <a:rPr lang="en-US" sz="3200" dirty="0" smtClean="0"/>
              <a:t>Next Steps</a:t>
            </a:r>
          </a:p>
          <a:p>
            <a:pPr lvl="1"/>
            <a:r>
              <a:rPr lang="en-US" sz="2600" dirty="0" smtClean="0"/>
              <a:t>Amateur Radio </a:t>
            </a:r>
            <a:r>
              <a:rPr lang="en-US" sz="2600" dirty="0"/>
              <a:t>Relay League (ARRL)</a:t>
            </a:r>
            <a:br>
              <a:rPr lang="en-US" sz="2600" dirty="0"/>
            </a:br>
            <a:r>
              <a:rPr lang="en-US" sz="2600" dirty="0">
                <a:hlinkClick r:id="rId2"/>
              </a:rPr>
              <a:t>http://</a:t>
            </a:r>
            <a:r>
              <a:rPr lang="en-US" sz="2600" dirty="0" smtClean="0">
                <a:hlinkClick r:id="rId2"/>
              </a:rPr>
              <a:t>www.arrl.org/what-is-ham-radio</a:t>
            </a:r>
            <a:endParaRPr lang="en-US" sz="2600" dirty="0" smtClean="0"/>
          </a:p>
          <a:p>
            <a:pPr lvl="1"/>
            <a:r>
              <a:rPr lang="en-US" sz="2600" dirty="0" smtClean="0"/>
              <a:t>Find a local club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>
                <a:hlinkClick r:id="rId3"/>
              </a:rPr>
              <a:t>http://www.lakewashingtonhamclub.org</a:t>
            </a:r>
            <a:r>
              <a:rPr lang="en-US" sz="2600" dirty="0" smtClean="0">
                <a:hlinkClick r:id="rId3"/>
              </a:rPr>
              <a:t>/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>
                <a:hlinkClick r:id="rId4"/>
              </a:rPr>
              <a:t>http</a:t>
            </a:r>
            <a:r>
              <a:rPr lang="en-US" sz="2600" dirty="0">
                <a:hlinkClick r:id="rId4"/>
              </a:rPr>
              <a:t>://</a:t>
            </a:r>
            <a:r>
              <a:rPr lang="en-US" sz="2600" dirty="0" smtClean="0">
                <a:hlinkClick r:id="rId4"/>
              </a:rPr>
              <a:t>www.arrl.org/clubs</a:t>
            </a:r>
            <a:r>
              <a:rPr lang="en-US" sz="2600" dirty="0" smtClean="0"/>
              <a:t>  (find your own local club)</a:t>
            </a:r>
          </a:p>
          <a:p>
            <a:pPr lvl="1"/>
            <a:r>
              <a:rPr lang="en-US" sz="2600" dirty="0" smtClean="0"/>
              <a:t>Study and get your ham license – your ham license is like a driver’s license: it lets you get started driving your radio! </a:t>
            </a:r>
            <a:r>
              <a:rPr lang="en-US" sz="2600" dirty="0" smtClean="0">
                <a:sym typeface="Wingdings" pitchFamily="2" charset="2"/>
              </a:rPr>
              <a:t> </a:t>
            </a:r>
            <a:r>
              <a:rPr lang="en-US" sz="2600" dirty="0">
                <a:sym typeface="Wingdings" pitchFamily="2" charset="2"/>
              </a:rPr>
              <a:t/>
            </a:r>
            <a:br>
              <a:rPr lang="en-US" sz="2600" dirty="0">
                <a:sym typeface="Wingdings" pitchFamily="2" charset="2"/>
              </a:rPr>
            </a:br>
            <a:r>
              <a:rPr lang="en-US" sz="2600" dirty="0">
                <a:sym typeface="Wingdings" pitchFamily="2" charset="2"/>
                <a:hlinkClick r:id="rId5"/>
              </a:rPr>
              <a:t>http://</a:t>
            </a:r>
            <a:r>
              <a:rPr lang="en-US" sz="2600" dirty="0" smtClean="0">
                <a:sym typeface="Wingdings" pitchFamily="2" charset="2"/>
                <a:hlinkClick r:id="rId5"/>
              </a:rPr>
              <a:t>www.arrl.org/courses-training</a:t>
            </a:r>
            <a:r>
              <a:rPr lang="en-US" sz="2600" dirty="0">
                <a:sym typeface="Wingdings" pitchFamily="2" charset="2"/>
              </a:rPr>
              <a:t/>
            </a:r>
            <a:br>
              <a:rPr lang="en-US" sz="2600" dirty="0">
                <a:sym typeface="Wingdings" pitchFamily="2" charset="2"/>
              </a:rPr>
            </a:br>
            <a:r>
              <a:rPr lang="en-US" sz="2600" dirty="0">
                <a:sym typeface="Wingdings" pitchFamily="2" charset="2"/>
                <a:hlinkClick r:id="rId6"/>
              </a:rPr>
              <a:t>http://www.lakewashingtonhamclub.org/?</a:t>
            </a:r>
            <a:r>
              <a:rPr lang="en-US" sz="2600" dirty="0" smtClean="0">
                <a:sym typeface="Wingdings" pitchFamily="2" charset="2"/>
                <a:hlinkClick r:id="rId6"/>
              </a:rPr>
              <a:t>page_id=145</a:t>
            </a:r>
            <a:endParaRPr lang="en-US" sz="2600" dirty="0" smtClean="0">
              <a:sym typeface="Wingdings" pitchFamily="2" charset="2"/>
            </a:endParaRPr>
          </a:p>
          <a:p>
            <a:r>
              <a:rPr lang="en-US" sz="3200" dirty="0" smtClean="0"/>
              <a:t>Resources</a:t>
            </a:r>
          </a:p>
          <a:p>
            <a:pPr lvl="1"/>
            <a:r>
              <a:rPr lang="en-US" sz="2600" dirty="0">
                <a:hlinkClick r:id="rId7"/>
              </a:rPr>
              <a:t>http</a:t>
            </a:r>
            <a:r>
              <a:rPr lang="en-US" sz="2600" dirty="0" smtClean="0">
                <a:hlinkClick r:id="rId7"/>
              </a:rPr>
              <a:t>://www.twit.tv/show/ham-nation</a:t>
            </a:r>
            <a:r>
              <a:rPr lang="en-US" sz="2600" dirty="0" smtClean="0"/>
              <a:t> (an excellent, long-running</a:t>
            </a:r>
            <a:br>
              <a:rPr lang="en-US" sz="2600" dirty="0" smtClean="0"/>
            </a:br>
            <a:r>
              <a:rPr lang="en-US" sz="2600" dirty="0" smtClean="0"/>
              <a:t>podcast on ham radio)</a:t>
            </a:r>
          </a:p>
          <a:p>
            <a:pPr lvl="1"/>
            <a:r>
              <a:rPr lang="en-US" sz="2600" dirty="0" smtClean="0">
                <a:hlinkClick r:id="rId8"/>
              </a:rPr>
              <a:t>http://www.facebook.com/yarphams</a:t>
            </a:r>
            <a:r>
              <a:rPr lang="en-US" sz="2600" dirty="0" smtClean="0"/>
              <a:t> (Youth in Amateur Radio Podcast)</a:t>
            </a:r>
          </a:p>
          <a:p>
            <a:pPr lvl="1"/>
            <a:r>
              <a:rPr lang="en-US" sz="2600" dirty="0">
                <a:hlinkClick r:id="rId9"/>
              </a:rPr>
              <a:t>http://www.tedrandall.com</a:t>
            </a:r>
            <a:r>
              <a:rPr lang="en-US" sz="2600" dirty="0" smtClean="0">
                <a:hlinkClick r:id="rId9"/>
              </a:rPr>
              <a:t>/</a:t>
            </a:r>
            <a:r>
              <a:rPr lang="en-US" sz="2600" dirty="0" smtClean="0"/>
              <a:t> (another long-running podcast)</a:t>
            </a:r>
          </a:p>
          <a:p>
            <a:pPr lvl="1"/>
            <a:r>
              <a:rPr lang="en-US" sz="2600" dirty="0"/>
              <a:t>The BSA offers three merit badges that are very related to ham radio and technology: Electricity, Electronics and </a:t>
            </a:r>
            <a:r>
              <a:rPr lang="en-US" sz="2600" dirty="0" smtClean="0"/>
              <a:t>Radio. If you are a scout,</a:t>
            </a:r>
            <a:br>
              <a:rPr lang="en-US" sz="2600" dirty="0" smtClean="0"/>
            </a:br>
            <a:r>
              <a:rPr lang="en-US" sz="2600" dirty="0" smtClean="0"/>
              <a:t>it is a great way of getting started.</a:t>
            </a:r>
          </a:p>
          <a:p>
            <a:r>
              <a:rPr lang="en-US" sz="3200" dirty="0" smtClean="0"/>
              <a:t>Books and magazines:</a:t>
            </a:r>
          </a:p>
          <a:p>
            <a:pPr lvl="1"/>
            <a:r>
              <a:rPr lang="en-US" sz="2600" dirty="0" smtClean="0"/>
              <a:t>ARRL’s QST magazine, part of your membership – world-class information and the best ads from radio manufacturers – great reading and browsing </a:t>
            </a:r>
            <a:r>
              <a:rPr lang="en-US" sz="2600" dirty="0" smtClean="0">
                <a:sym typeface="Wingdings" panose="05000000000000000000" pitchFamily="2" charset="2"/>
              </a:rPr>
              <a:t> </a:t>
            </a:r>
            <a:endParaRPr lang="en-US" sz="2600" dirty="0" smtClean="0"/>
          </a:p>
          <a:p>
            <a:pPr lvl="1"/>
            <a:r>
              <a:rPr lang="en-US" sz="2600" dirty="0" smtClean="0"/>
              <a:t>CQ Magazine </a:t>
            </a:r>
            <a:r>
              <a:rPr lang="en-US" sz="2600" dirty="0">
                <a:hlinkClick r:id="rId10"/>
              </a:rPr>
              <a:t>http://www.cq-amateur-radio.com</a:t>
            </a:r>
            <a:r>
              <a:rPr lang="en-US" sz="2600" dirty="0" smtClean="0">
                <a:hlinkClick r:id="rId10"/>
              </a:rPr>
              <a:t>/</a:t>
            </a:r>
            <a:r>
              <a:rPr lang="en-US" sz="2600" dirty="0" smtClean="0"/>
              <a:t> </a:t>
            </a:r>
          </a:p>
          <a:p>
            <a:pPr lvl="1"/>
            <a:r>
              <a:rPr lang="en-US" sz="2600" i="1" dirty="0" smtClean="0"/>
              <a:t>Ham Radio for Dummies</a:t>
            </a:r>
            <a:r>
              <a:rPr lang="en-US" sz="2600" dirty="0" smtClean="0"/>
              <a:t>, by H. Ward Silver: a *great* book for perspective new hams – it covers the entire hobby)</a:t>
            </a:r>
          </a:p>
          <a:p>
            <a:pPr lvl="1"/>
            <a:r>
              <a:rPr lang="en-US" sz="2600" dirty="0"/>
              <a:t>ARRL’s licensing manuals: Technician Class license</a:t>
            </a:r>
            <a:br>
              <a:rPr lang="en-US" sz="2600" dirty="0"/>
            </a:br>
            <a:r>
              <a:rPr lang="en-US" sz="2600" dirty="0">
                <a:hlinkClick r:id="rId11"/>
              </a:rPr>
              <a:t>http://www.arrl.org/shop/Ham-Radio-License-Manual-Revised-2nd-Edition/</a:t>
            </a:r>
            <a:r>
              <a:rPr lang="en-US" sz="2600" dirty="0"/>
              <a:t> </a:t>
            </a:r>
          </a:p>
          <a:p>
            <a:pPr lvl="1"/>
            <a:r>
              <a:rPr lang="en-US" sz="2600" dirty="0" smtClean="0"/>
              <a:t>FCC licensing books </a:t>
            </a:r>
            <a:r>
              <a:rPr lang="en-US" sz="2600" dirty="0"/>
              <a:t>by Gordon </a:t>
            </a:r>
            <a:r>
              <a:rPr lang="en-US" sz="2600" dirty="0" smtClean="0"/>
              <a:t>West (Technician, General </a:t>
            </a:r>
            <a:r>
              <a:rPr lang="en-US" sz="2600" dirty="0"/>
              <a:t>and </a:t>
            </a:r>
            <a:r>
              <a:rPr lang="en-US" sz="2600" dirty="0" smtClean="0"/>
              <a:t>Extra classes)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Check them out on Amazon.com – The Best of the Best!</a:t>
            </a:r>
          </a:p>
          <a:p>
            <a:pPr lvl="1"/>
            <a:r>
              <a:rPr lang="en-US" sz="2600" dirty="0" smtClean="0">
                <a:hlinkClick r:id="rId12"/>
              </a:rPr>
              <a:t>http</a:t>
            </a:r>
            <a:r>
              <a:rPr lang="en-US" sz="2600" dirty="0">
                <a:hlinkClick r:id="rId12"/>
              </a:rPr>
              <a:t>://hamradioschool.com</a:t>
            </a:r>
            <a:r>
              <a:rPr lang="en-US" sz="2600" dirty="0" smtClean="0">
                <a:hlinkClick r:id="rId12"/>
              </a:rPr>
              <a:t>/</a:t>
            </a:r>
            <a:r>
              <a:rPr lang="en-US" sz="2600" dirty="0" smtClean="0"/>
              <a:t> ran by Stu Turner has a lot of excellent ‘Getting Started’ material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561075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(Turn over for some ideas on why ham radio might interest you!)</a:t>
            </a:r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4430" y="461039"/>
            <a:ext cx="11129889" cy="3695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This sounds interesting . . .</a:t>
            </a:r>
          </a:p>
          <a:p>
            <a:r>
              <a:rPr lang="en-US" dirty="0" smtClean="0"/>
              <a:t>How do I get more information?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01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179</Words>
  <Application>Microsoft Office PowerPoint</Application>
  <PresentationFormat>Custom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Why ‘ham radio’? Do you like . . 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Wickert</dc:creator>
  <cp:lastModifiedBy>Dave Wickert</cp:lastModifiedBy>
  <cp:revision>30</cp:revision>
  <cp:lastPrinted>2013-04-10T19:35:40Z</cp:lastPrinted>
  <dcterms:created xsi:type="dcterms:W3CDTF">2013-04-03T16:48:06Z</dcterms:created>
  <dcterms:modified xsi:type="dcterms:W3CDTF">2013-05-12T23:02:04Z</dcterms:modified>
</cp:coreProperties>
</file>